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1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7" autoAdjust="0"/>
    <p:restoredTop sz="94660"/>
  </p:normalViewPr>
  <p:slideViewPr>
    <p:cSldViewPr snapToGrid="0">
      <p:cViewPr>
        <p:scale>
          <a:sx n="75" d="100"/>
          <a:sy n="75" d="100"/>
        </p:scale>
        <p:origin x="91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55770-0C16-0F8F-35F5-73C56B204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F1C5A-2E53-AC4C-D344-4ECFE233C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55DCE-ED0F-C62E-5EF1-A684C554B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50B5-AE2A-425D-89A9-6E398B3E51A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E9E46-7EF2-6A1E-7E37-7304783D5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73B86-FEDC-E02D-12DA-EE832DDC2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2583-AA17-4626-9248-8572E2D89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5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782E1-AF28-B379-486B-68B4EE2F9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D79B0-058D-D78C-BA23-A3F53236E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C4B5D-6576-69B8-EFE0-B718553BC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50B5-AE2A-425D-89A9-6E398B3E51A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F71D0-9312-7FCA-C1A5-355F0F211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5F863-3B73-6F0A-33C6-8D7F391E2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2583-AA17-4626-9248-8572E2D89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82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12B2D7-C491-8CEA-B0E0-E5225C9D6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DF7D7A-E71C-283E-8277-AA11686E7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579E8-6D50-92CB-8F65-5F6A29015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50B5-AE2A-425D-89A9-6E398B3E51A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455F9-A4E9-F6D7-2EDE-2F4040DA2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62E57-02D5-7FE9-E714-D89AD0DD7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2583-AA17-4626-9248-8572E2D89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37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82E9-019C-4C33-D7E5-3EF58040B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E904A-C2E2-C455-7D2C-C89EFA9CA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F7BCB-21A8-F794-3319-4B250F764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50B5-AE2A-425D-89A9-6E398B3E51A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D0239-E540-59E7-9D4B-EA63F5029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DB8F-B739-AC32-7EFC-234FB3569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2583-AA17-4626-9248-8572E2D89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13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FA9FE-9478-593F-43DB-7F69A1CC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7E7E4-54AA-8D6F-928E-9AACBFB15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59E16-00E6-6C3F-86FA-8BD75497D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50B5-AE2A-425D-89A9-6E398B3E51A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AFE04-7068-05FB-68C2-F28C8D625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92B4B-5DE2-16AD-547A-B04B6DC06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2583-AA17-4626-9248-8572E2D89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97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13D31-78C6-C4F3-65CA-51DCD9EA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317E7-11A0-3856-6ADC-B8E1D96A16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C85C7-0F21-B02A-8C47-DEF16E67E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10181-8024-546F-4664-4C8541D35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50B5-AE2A-425D-89A9-6E398B3E51A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B73F3-DC2C-DB31-5B01-450579AB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BF6913-17D0-EC64-CB61-43E9F597F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2583-AA17-4626-9248-8572E2D89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35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451E-3987-F3C8-5078-5CE40B2CA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2E20C-51D1-1638-D04E-5702AEDEB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74DD0-BE2A-C51D-3902-3718654E6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CD14FA-F7D4-F1B7-DD82-A19F047702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99140E-F875-0D40-E568-BA860F16D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3DB98-BEE5-33C3-E43A-5A264BF4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50B5-AE2A-425D-89A9-6E398B3E51A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945958-39A8-3AC2-C78B-18B016B7C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1D729B-4DC9-5397-B81D-89FA5DE44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2583-AA17-4626-9248-8572E2D89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28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E071C-A3D3-5724-28DD-E563362E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3AACAF-2325-261E-830C-1B16C1D7C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50B5-AE2A-425D-89A9-6E398B3E51A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1DDB7-9623-E11C-1E3E-1021FF0EF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6CCE8-A19F-B3E8-A7E0-653737957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2583-AA17-4626-9248-8572E2D89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70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A22485-FF49-4D13-9DB5-48F1D8CF2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50B5-AE2A-425D-89A9-6E398B3E51A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E9167C-368F-91E2-3F3F-A278598A3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2A463-DD14-767B-C0F0-24013A60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2583-AA17-4626-9248-8572E2D89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6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F96EF-8E92-AA8F-89CC-39217FF88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2D60A-63D7-293E-2A1C-E317EBCC1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143606-3EE5-71FD-B5CB-51C1342DE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887E3-43B3-14A0-EF3F-5E226E5A7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50B5-AE2A-425D-89A9-6E398B3E51A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2F94A-6186-3B77-AB63-B4AAB52F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31C8C-0757-FC4E-058C-BE5BF9B48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2583-AA17-4626-9248-8572E2D89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58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5A4B-D5E6-6DE7-CF2E-7F31F0EA6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26C031-6274-CA74-90FC-635D84C6E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87B0F-D46F-3F0C-6CF1-5E3E277E44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C3E37B-F241-32EE-0CCE-F8D34D2D4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50B5-AE2A-425D-89A9-6E398B3E51A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52F47-0618-B7DC-F642-ECC3B807B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1A88B-E608-2281-5AA7-FA2EE281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2583-AA17-4626-9248-8572E2D89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43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5E3193-8077-E5AA-7103-AB0ABA182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5BB0D-81B5-737F-57F2-23D39D4CA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604CC-5619-FD51-AC09-86D773DCDC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0350B5-AE2A-425D-89A9-6E398B3E51A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E23E1-535D-7376-B540-8A6B05A9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8096C-7F0C-E8E9-EE29-0FFC84D4F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FA2583-AA17-4626-9248-8572E2D89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4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8038F-1651-581D-D487-59C34CA4B1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II and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40C4E-8C2B-B446-92DD-DDAE347067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54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9CA33-0F1E-F761-CEBC-1FA34CA69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d_ob</a:t>
            </a:r>
            <a:endParaRPr lang="en-US" dirty="0"/>
          </a:p>
        </p:txBody>
      </p:sp>
      <p:pic>
        <p:nvPicPr>
          <p:cNvPr id="5" name="Content Placeholder 4" descr="A graph of red lines&#10;&#10;AI-generated content may be incorrect.">
            <a:extLst>
              <a:ext uri="{FF2B5EF4-FFF2-40B4-BE49-F238E27FC236}">
                <a16:creationId xmlns:a16="http://schemas.microsoft.com/office/drawing/2014/main" id="{5918E8C0-5F94-9351-6FEC-E95FE4D54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65" y="1825625"/>
            <a:ext cx="8805869" cy="4351338"/>
          </a:xfrm>
        </p:spPr>
      </p:pic>
    </p:spTree>
    <p:extLst>
      <p:ext uri="{BB962C8B-B14F-4D97-AF65-F5344CB8AC3E}">
        <p14:creationId xmlns:p14="http://schemas.microsoft.com/office/powerpoint/2010/main" val="349287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69F85-1429-38F7-2072-5A8C332DF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Correlation matrices compare: from </a:t>
            </a:r>
            <a:r>
              <a:rPr lang="en-US" dirty="0" err="1"/>
              <a:t>Desroziers</a:t>
            </a:r>
            <a:r>
              <a:rPr lang="en-US" dirty="0"/>
              <a:t> et al.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E37AD-A693-29AD-D940-BF86927C5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D9C68-9943-B208-F369-CD63E6BAD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45" y="2394882"/>
            <a:ext cx="9532883" cy="147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39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AE93E-49C3-5A93-24FE-32412463C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30481CE4-F996-D75D-51E8-6C791FBF3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0" y="451945"/>
            <a:ext cx="11266757" cy="5567363"/>
          </a:xfrm>
        </p:spPr>
      </p:pic>
    </p:spTree>
    <p:extLst>
      <p:ext uri="{BB962C8B-B14F-4D97-AF65-F5344CB8AC3E}">
        <p14:creationId xmlns:p14="http://schemas.microsoft.com/office/powerpoint/2010/main" val="2619006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0CCD7-184E-999D-4020-17FDBBDAF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OI : Not observing Z (MSE=0.6011)</a:t>
            </a:r>
          </a:p>
        </p:txBody>
      </p:sp>
      <p:pic>
        <p:nvPicPr>
          <p:cNvPr id="5" name="Content Placeholder 4" descr="A graph of sound waves&#10;&#10;AI-generated content may be incorrect.">
            <a:extLst>
              <a:ext uri="{FF2B5EF4-FFF2-40B4-BE49-F238E27FC236}">
                <a16:creationId xmlns:a16="http://schemas.microsoft.com/office/drawing/2014/main" id="{957B364A-51CE-AE6C-2071-5F600EF9A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776" y="1815115"/>
            <a:ext cx="8805869" cy="4351338"/>
          </a:xfrm>
        </p:spPr>
      </p:pic>
    </p:spTree>
    <p:extLst>
      <p:ext uri="{BB962C8B-B14F-4D97-AF65-F5344CB8AC3E}">
        <p14:creationId xmlns:p14="http://schemas.microsoft.com/office/powerpoint/2010/main" val="3358282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C2300-146D-355C-A45F-F1A0FBE0E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4E5C549A-CD16-7E66-D440-83AA73346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31" y="682104"/>
            <a:ext cx="11117869" cy="5493791"/>
          </a:xfrm>
        </p:spPr>
      </p:pic>
    </p:spTree>
    <p:extLst>
      <p:ext uri="{BB962C8B-B14F-4D97-AF65-F5344CB8AC3E}">
        <p14:creationId xmlns:p14="http://schemas.microsoft.com/office/powerpoint/2010/main" val="3727859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D2053-6D53-D741-E2D7-3929005C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EKF results: fully observed (MSE=0.1260)</a:t>
            </a:r>
          </a:p>
        </p:txBody>
      </p:sp>
      <p:pic>
        <p:nvPicPr>
          <p:cNvPr id="5" name="Content Placeholder 4" descr="A graph of sound waves&#10;&#10;AI-generated content may be incorrect.">
            <a:extLst>
              <a:ext uri="{FF2B5EF4-FFF2-40B4-BE49-F238E27FC236}">
                <a16:creationId xmlns:a16="http://schemas.microsoft.com/office/drawing/2014/main" id="{73AB353D-A122-5B03-BDB3-0D4745F92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72" y="1473529"/>
            <a:ext cx="10896636" cy="5384471"/>
          </a:xfrm>
        </p:spPr>
      </p:pic>
    </p:spTree>
    <p:extLst>
      <p:ext uri="{BB962C8B-B14F-4D97-AF65-F5344CB8AC3E}">
        <p14:creationId xmlns:p14="http://schemas.microsoft.com/office/powerpoint/2010/main" val="1659035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8C436-F5BD-7F76-CC50-1A6F591A8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The </a:t>
            </a:r>
            <a:r>
              <a:rPr lang="en-US" dirty="0" err="1"/>
              <a:t>P_b</a:t>
            </a:r>
            <a:r>
              <a:rPr lang="en-US" dirty="0"/>
              <a:t> used here is </a:t>
            </a:r>
            <a:r>
              <a:rPr lang="en-US" dirty="0" err="1"/>
              <a:t>P_b</a:t>
            </a:r>
            <a:r>
              <a:rPr lang="en-US" dirty="0"/>
              <a:t>(0) I tuned both </a:t>
            </a:r>
            <a:r>
              <a:rPr lang="en-US" dirty="0" err="1"/>
              <a:t>P_b</a:t>
            </a:r>
            <a:r>
              <a:rPr lang="en-US" dirty="0"/>
              <a:t>(0) and Q </a:t>
            </a:r>
          </a:p>
        </p:txBody>
      </p:sp>
      <p:pic>
        <p:nvPicPr>
          <p:cNvPr id="5" name="Content Placeholder 4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F5BD7595-E2D3-F8B3-2CD9-F2605BADB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38" y="1785770"/>
            <a:ext cx="9779112" cy="4832257"/>
          </a:xfrm>
        </p:spPr>
      </p:pic>
    </p:spTree>
    <p:extLst>
      <p:ext uri="{BB962C8B-B14F-4D97-AF65-F5344CB8AC3E}">
        <p14:creationId xmlns:p14="http://schemas.microsoft.com/office/powerpoint/2010/main" val="3169323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4B2B1-DF81-F500-FBFC-B8D15108C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EKF results: Z is not observed (MSE=0.2125)</a:t>
            </a:r>
          </a:p>
        </p:txBody>
      </p:sp>
      <p:pic>
        <p:nvPicPr>
          <p:cNvPr id="5" name="Content Placeholder 4" descr="A graph of sound waves&#10;&#10;AI-generated content may be incorrect.">
            <a:extLst>
              <a:ext uri="{FF2B5EF4-FFF2-40B4-BE49-F238E27FC236}">
                <a16:creationId xmlns:a16="http://schemas.microsoft.com/office/drawing/2014/main" id="{BAE62318-ECE6-78CB-C789-19E0A7E48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70" y="1777216"/>
            <a:ext cx="10282060" cy="5080784"/>
          </a:xfrm>
        </p:spPr>
      </p:pic>
    </p:spTree>
    <p:extLst>
      <p:ext uri="{BB962C8B-B14F-4D97-AF65-F5344CB8AC3E}">
        <p14:creationId xmlns:p14="http://schemas.microsoft.com/office/powerpoint/2010/main" val="3269325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12AD5-FE6B-F7F5-8656-C989F1BF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EKF results : Z is not observed</a:t>
            </a:r>
          </a:p>
        </p:txBody>
      </p:sp>
      <p:pic>
        <p:nvPicPr>
          <p:cNvPr id="5" name="Content Placeholder 4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D8E425B2-531E-FA2E-877F-A51A85D80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65" y="1825625"/>
            <a:ext cx="8805869" cy="4351338"/>
          </a:xfrm>
        </p:spPr>
      </p:pic>
    </p:spTree>
    <p:extLst>
      <p:ext uri="{BB962C8B-B14F-4D97-AF65-F5344CB8AC3E}">
        <p14:creationId xmlns:p14="http://schemas.microsoft.com/office/powerpoint/2010/main" val="3490005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0994-4CF2-C376-881A-AC4B5DF1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Validating the Tangent Linear Model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397735-A55A-C923-F790-4A3096CD8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575" y="2039817"/>
            <a:ext cx="11214849" cy="2614732"/>
          </a:xfrm>
        </p:spPr>
      </p:pic>
    </p:spTree>
    <p:extLst>
      <p:ext uri="{BB962C8B-B14F-4D97-AF65-F5344CB8AC3E}">
        <p14:creationId xmlns:p14="http://schemas.microsoft.com/office/powerpoint/2010/main" val="1201898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4F695-D723-9BCB-BBDF-B15BDA750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F83C5-D8C8-E9FE-C1EB-6DFDF9AE3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68" y="3429000"/>
            <a:ext cx="10166131" cy="2747962"/>
          </a:xfrm>
        </p:spPr>
        <p:txBody>
          <a:bodyPr/>
          <a:lstStyle/>
          <a:p>
            <a:r>
              <a:rPr lang="en-US" dirty="0"/>
              <a:t>3D : only positional vector from the appropriate time is considered</a:t>
            </a:r>
          </a:p>
          <a:p>
            <a:r>
              <a:rPr lang="en-US" dirty="0"/>
              <a:t>4D: information about how background change with time is used to update Pb.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2F1C1-7E55-223B-D900-F7340AA17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45" y="681038"/>
            <a:ext cx="8303172" cy="260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81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30F13-DED8-61CB-6E22-EA12DF86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1000 initial conditions : ergodicity is reached</a:t>
            </a:r>
          </a:p>
        </p:txBody>
      </p:sp>
      <p:pic>
        <p:nvPicPr>
          <p:cNvPr id="5" name="Content Placeholder 4" descr="A pink and purple lines with black text&#10;&#10;AI-generated content may be incorrect.">
            <a:extLst>
              <a:ext uri="{FF2B5EF4-FFF2-40B4-BE49-F238E27FC236}">
                <a16:creationId xmlns:a16="http://schemas.microsoft.com/office/drawing/2014/main" id="{DE1C083B-3DF8-5951-C447-F636DC902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5" y="1690688"/>
            <a:ext cx="9428479" cy="4658995"/>
          </a:xfrm>
        </p:spPr>
      </p:pic>
    </p:spTree>
    <p:extLst>
      <p:ext uri="{BB962C8B-B14F-4D97-AF65-F5344CB8AC3E}">
        <p14:creationId xmlns:p14="http://schemas.microsoft.com/office/powerpoint/2010/main" val="2870853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9575F-4031-5130-0D76-DC21B40AC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ue line drawing of a number&#10;&#10;AI-generated content may be incorrect.">
            <a:extLst>
              <a:ext uri="{FF2B5EF4-FFF2-40B4-BE49-F238E27FC236}">
                <a16:creationId xmlns:a16="http://schemas.microsoft.com/office/drawing/2014/main" id="{B44D41FB-B5C0-FE8C-F8F1-50E13FDEC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69" y="1165225"/>
            <a:ext cx="6435051" cy="5212392"/>
          </a:xfrm>
        </p:spPr>
      </p:pic>
    </p:spTree>
    <p:extLst>
      <p:ext uri="{BB962C8B-B14F-4D97-AF65-F5344CB8AC3E}">
        <p14:creationId xmlns:p14="http://schemas.microsoft.com/office/powerpoint/2010/main" val="3086446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86C79-15D1-50C8-ED81-D50E4A3C6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00680" cy="3353435"/>
          </a:xfrm>
        </p:spPr>
        <p:txBody>
          <a:bodyPr>
            <a:normAutofit/>
          </a:bodyPr>
          <a:lstStyle/>
          <a:p>
            <a:r>
              <a:rPr lang="en-US" sz="3600" dirty="0"/>
              <a:t>The 10^-35 in the beginning is artificial</a:t>
            </a:r>
          </a:p>
        </p:txBody>
      </p:sp>
      <p:pic>
        <p:nvPicPr>
          <p:cNvPr id="5" name="Content Placeholder 4" descr="A graph with blue lines&#10;&#10;AI-generated content may be incorrect.">
            <a:extLst>
              <a:ext uri="{FF2B5EF4-FFF2-40B4-BE49-F238E27FC236}">
                <a16:creationId xmlns:a16="http://schemas.microsoft.com/office/drawing/2014/main" id="{A35FF16B-A250-0FE8-F5E6-C369042BD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110" y="582770"/>
            <a:ext cx="6191837" cy="501538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670953B-3808-4A4C-9CDF-725BCEE1599D}"/>
              </a:ext>
            </a:extLst>
          </p:cNvPr>
          <p:cNvSpPr txBox="1">
            <a:spLocks/>
          </p:cNvSpPr>
          <p:nvPr/>
        </p:nvSpPr>
        <p:spPr>
          <a:xfrm>
            <a:off x="756920" y="2884805"/>
            <a:ext cx="2900680" cy="3353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MSE growing exponentially with number of time windows </a:t>
            </a:r>
          </a:p>
        </p:txBody>
      </p:sp>
    </p:spTree>
    <p:extLst>
      <p:ext uri="{BB962C8B-B14F-4D97-AF65-F5344CB8AC3E}">
        <p14:creationId xmlns:p14="http://schemas.microsoft.com/office/powerpoint/2010/main" val="2896684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9B9F-343F-DCB6-3F0B-D1189D13E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Pa and Pb positive definite and symmetric? </a:t>
            </a:r>
          </a:p>
        </p:txBody>
      </p:sp>
      <p:pic>
        <p:nvPicPr>
          <p:cNvPr id="5" name="Content Placeholder 4" descr="A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FB4B3DFD-DFCB-0B14-1B03-2E736230B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115" y="3919695"/>
            <a:ext cx="5756745" cy="2844642"/>
          </a:xfrm>
        </p:spPr>
      </p:pic>
      <p:pic>
        <p:nvPicPr>
          <p:cNvPr id="7" name="Picture 6" descr="A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1E7A0550-4E47-A238-A594-B94BCF06A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115" y="1194911"/>
            <a:ext cx="5756744" cy="28446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9FD383-159D-E570-E458-04C1C5EF0D43}"/>
              </a:ext>
            </a:extLst>
          </p:cNvPr>
          <p:cNvSpPr txBox="1"/>
          <p:nvPr/>
        </p:nvSpPr>
        <p:spPr>
          <a:xfrm>
            <a:off x="965200" y="1690688"/>
            <a:ext cx="199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Fully observed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7E6F12-5360-C874-BC37-51290B5CBF7F}"/>
              </a:ext>
            </a:extLst>
          </p:cNvPr>
          <p:cNvSpPr txBox="1"/>
          <p:nvPr/>
        </p:nvSpPr>
        <p:spPr>
          <a:xfrm>
            <a:off x="838200" y="4988876"/>
            <a:ext cx="1991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x and y observed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714B6-B80A-9E27-5311-5A8269A80337}"/>
              </a:ext>
            </a:extLst>
          </p:cNvPr>
          <p:cNvSpPr txBox="1"/>
          <p:nvPr/>
        </p:nvSpPr>
        <p:spPr>
          <a:xfrm>
            <a:off x="9316720" y="2060020"/>
            <a:ext cx="1910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eigenvalues of Pa and Pb are positive!</a:t>
            </a:r>
          </a:p>
        </p:txBody>
      </p:sp>
    </p:spTree>
    <p:extLst>
      <p:ext uri="{BB962C8B-B14F-4D97-AF65-F5344CB8AC3E}">
        <p14:creationId xmlns:p14="http://schemas.microsoft.com/office/powerpoint/2010/main" val="308754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9B876-3E5F-9ABD-0991-EC1F42B28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3205" y="2204085"/>
            <a:ext cx="2251275" cy="1412875"/>
          </a:xfrm>
        </p:spPr>
        <p:txBody>
          <a:bodyPr>
            <a:normAutofit/>
          </a:bodyPr>
          <a:lstStyle/>
          <a:p>
            <a:r>
              <a:rPr lang="en-US" sz="3200" dirty="0"/>
              <a:t>Effectively 0</a:t>
            </a:r>
          </a:p>
        </p:txBody>
      </p:sp>
      <p:pic>
        <p:nvPicPr>
          <p:cNvPr id="5" name="Content Placeholder 4" descr="A graph of a number of numbers and a line&#10;&#10;AI-generated content may be incorrect.">
            <a:extLst>
              <a:ext uri="{FF2B5EF4-FFF2-40B4-BE49-F238E27FC236}">
                <a16:creationId xmlns:a16="http://schemas.microsoft.com/office/drawing/2014/main" id="{DD57A2B1-C92E-FC26-EB16-B6C6501A1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25" y="103505"/>
            <a:ext cx="6729855" cy="3325495"/>
          </a:xfrm>
        </p:spPr>
      </p:pic>
      <p:pic>
        <p:nvPicPr>
          <p:cNvPr id="7" name="Picture 6" descr="A graph of a graph of a number of numbers&#10;&#10;AI-generated content may be incorrect.">
            <a:extLst>
              <a:ext uri="{FF2B5EF4-FFF2-40B4-BE49-F238E27FC236}">
                <a16:creationId xmlns:a16="http://schemas.microsoft.com/office/drawing/2014/main" id="{5B574066-3BAE-07E1-0100-0887C3640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25" y="3429000"/>
            <a:ext cx="6384173" cy="31546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0C012C-7DF9-2A76-A611-40FCEBD667A7}"/>
              </a:ext>
            </a:extLst>
          </p:cNvPr>
          <p:cNvSpPr txBox="1"/>
          <p:nvPr/>
        </p:nvSpPr>
        <p:spPr>
          <a:xfrm>
            <a:off x="965200" y="1690688"/>
            <a:ext cx="199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Fully observed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72FD50-2094-EF6C-E613-6837E412E385}"/>
              </a:ext>
            </a:extLst>
          </p:cNvPr>
          <p:cNvSpPr txBox="1"/>
          <p:nvPr/>
        </p:nvSpPr>
        <p:spPr>
          <a:xfrm>
            <a:off x="502920" y="4683174"/>
            <a:ext cx="1991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x and y observed </a:t>
            </a:r>
          </a:p>
        </p:txBody>
      </p:sp>
    </p:spTree>
    <p:extLst>
      <p:ext uri="{BB962C8B-B14F-4D97-AF65-F5344CB8AC3E}">
        <p14:creationId xmlns:p14="http://schemas.microsoft.com/office/powerpoint/2010/main" val="286271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71980-3290-BC09-19BC-ED1AAA94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 angle and ratio of magnitude of dob and </a:t>
            </a:r>
            <a:r>
              <a:rPr lang="en-US" dirty="0" err="1"/>
              <a:t>doa</a:t>
            </a:r>
            <a:r>
              <a:rPr lang="en-US" dirty="0"/>
              <a:t> </a:t>
            </a:r>
          </a:p>
        </p:txBody>
      </p:sp>
      <p:pic>
        <p:nvPicPr>
          <p:cNvPr id="5" name="Content Placeholder 4" descr="A blue lines with red text&#10;&#10;AI-generated content may be incorrect.">
            <a:extLst>
              <a:ext uri="{FF2B5EF4-FFF2-40B4-BE49-F238E27FC236}">
                <a16:creationId xmlns:a16="http://schemas.microsoft.com/office/drawing/2014/main" id="{8CA4C625-BC48-2AB1-7C0D-31B3CDCD1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60312"/>
            <a:ext cx="5944413" cy="2937376"/>
          </a:xfrm>
        </p:spPr>
      </p:pic>
      <p:pic>
        <p:nvPicPr>
          <p:cNvPr id="7" name="Picture 6" descr="A blue lines with white text&#10;&#10;AI-generated content may be incorrect.">
            <a:extLst>
              <a:ext uri="{FF2B5EF4-FFF2-40B4-BE49-F238E27FC236}">
                <a16:creationId xmlns:a16="http://schemas.microsoft.com/office/drawing/2014/main" id="{8D5E379E-7246-9D9F-5298-0530FC8BC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" y="1726248"/>
            <a:ext cx="6455757" cy="31900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054C95-4997-B2BD-5D60-AF7DD28268FB}"/>
              </a:ext>
            </a:extLst>
          </p:cNvPr>
          <p:cNvSpPr txBox="1"/>
          <p:nvPr/>
        </p:nvSpPr>
        <p:spPr>
          <a:xfrm>
            <a:off x="2214880" y="4767194"/>
            <a:ext cx="199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Fully observed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B2B5-9A07-5100-FDFA-88CCB785AD72}"/>
              </a:ext>
            </a:extLst>
          </p:cNvPr>
          <p:cNvSpPr txBox="1"/>
          <p:nvPr/>
        </p:nvSpPr>
        <p:spPr>
          <a:xfrm>
            <a:off x="8590280" y="4916300"/>
            <a:ext cx="1991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x and y observed </a:t>
            </a:r>
          </a:p>
        </p:txBody>
      </p:sp>
    </p:spTree>
    <p:extLst>
      <p:ext uri="{BB962C8B-B14F-4D97-AF65-F5344CB8AC3E}">
        <p14:creationId xmlns:p14="http://schemas.microsoft.com/office/powerpoint/2010/main" val="1319651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D929EF-E177-3E35-54FF-61A7B4AB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59BE2F-99FE-2DBF-841B-F1C089760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011" y="2633472"/>
            <a:ext cx="11034930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48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BB211-6A22-1719-6010-368D51961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Lorenz system</a:t>
            </a:r>
          </a:p>
        </p:txBody>
      </p:sp>
      <p:pic>
        <p:nvPicPr>
          <p:cNvPr id="7" name="Content Placeholder 6" descr="A blue line graph with numbers&#10;&#10;AI-generated content may be incorrect.">
            <a:extLst>
              <a:ext uri="{FF2B5EF4-FFF2-40B4-BE49-F238E27FC236}">
                <a16:creationId xmlns:a16="http://schemas.microsoft.com/office/drawing/2014/main" id="{06E99252-3EDA-8DE0-CED7-2A8F50F79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098" y="4246069"/>
            <a:ext cx="5285804" cy="261193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9440AC-F103-E3D6-D646-0C8122741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273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97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AE5C-F76A-4FB2-5B93-6E78D5F1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OI algorithms: </a:t>
            </a:r>
            <a:r>
              <a:rPr lang="en-US" dirty="0" err="1"/>
              <a:t>P^b</a:t>
            </a:r>
            <a:r>
              <a:rPr lang="en-US" dirty="0"/>
              <a:t> is fixed and prescribed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B318B-457E-A840-6DF9-2F7F42C28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5" y="1974112"/>
            <a:ext cx="12192000" cy="405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2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3A66A-D16D-07CE-4FC8-F32975AC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EKF : similar to OI, but </a:t>
            </a:r>
            <a:r>
              <a:rPr lang="en-US" dirty="0" err="1"/>
              <a:t>P^b</a:t>
            </a:r>
            <a:r>
              <a:rPr lang="en-US" dirty="0"/>
              <a:t> is evolving with tangent linear model approximation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489B9-9E88-AC34-FBD0-5EF0F39A9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9D6FF-BFBC-0195-0C5D-291100404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52" y="1631268"/>
            <a:ext cx="10867062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20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06C38-C498-4B4A-FF15-F388D7F4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Inflation of Pb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C5B78-7667-C21F-DC09-D915C5965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chose to inflate Pb by adding the Q matrix in integration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408B82-B451-B652-D696-6ACEBA068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7695"/>
            <a:ext cx="12192000" cy="28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41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0E638-C647-9BD1-5209-D89741D9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: OI (fully observed) MSE=0.4209 (initial perturbation </a:t>
            </a:r>
            <a:r>
              <a:rPr lang="en-US" dirty="0" err="1"/>
              <a:t>sigma_n</a:t>
            </a:r>
            <a:r>
              <a:rPr lang="en-US" dirty="0"/>
              <a:t> ~ 3*N(0,1)</a:t>
            </a:r>
          </a:p>
        </p:txBody>
      </p:sp>
      <p:pic>
        <p:nvPicPr>
          <p:cNvPr id="5" name="Content Placeholder 4" descr="A graph of sound waves&#10;&#10;AI-generated content may be incorrect.">
            <a:extLst>
              <a:ext uri="{FF2B5EF4-FFF2-40B4-BE49-F238E27FC236}">
                <a16:creationId xmlns:a16="http://schemas.microsoft.com/office/drawing/2014/main" id="{DE65A2F2-7EE5-8787-F063-829784E38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65" y="1825625"/>
            <a:ext cx="8805869" cy="4351338"/>
          </a:xfrm>
        </p:spPr>
      </p:pic>
    </p:spTree>
    <p:extLst>
      <p:ext uri="{BB962C8B-B14F-4D97-AF65-F5344CB8AC3E}">
        <p14:creationId xmlns:p14="http://schemas.microsoft.com/office/powerpoint/2010/main" val="1001575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D05D6-E2CA-4521-40C1-F85555AC4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x_b</a:t>
            </a:r>
            <a:r>
              <a:rPr lang="en-US" dirty="0"/>
              <a:t> with no DA : Quickly deviates from truth</a:t>
            </a:r>
          </a:p>
        </p:txBody>
      </p:sp>
      <p:pic>
        <p:nvPicPr>
          <p:cNvPr id="5" name="Content Placeholder 4" descr="A graph of a waveform&#10;&#10;AI-generated content may be incorrect.">
            <a:extLst>
              <a:ext uri="{FF2B5EF4-FFF2-40B4-BE49-F238E27FC236}">
                <a16:creationId xmlns:a16="http://schemas.microsoft.com/office/drawing/2014/main" id="{5F0E80FC-209E-D984-DE14-9F6F1BF42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82" y="1690688"/>
            <a:ext cx="9671511" cy="4779087"/>
          </a:xfrm>
        </p:spPr>
      </p:pic>
    </p:spTree>
    <p:extLst>
      <p:ext uri="{BB962C8B-B14F-4D97-AF65-F5344CB8AC3E}">
        <p14:creationId xmlns:p14="http://schemas.microsoft.com/office/powerpoint/2010/main" val="1351544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AED02-80DF-882C-6494-0374DDE71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: with observational noise ~ N(0,1)</a:t>
            </a:r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216E05DE-655B-A4C8-4E5C-F377D36BE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65" y="1825625"/>
            <a:ext cx="8805869" cy="4351338"/>
          </a:xfrm>
        </p:spPr>
      </p:pic>
    </p:spTree>
    <p:extLst>
      <p:ext uri="{BB962C8B-B14F-4D97-AF65-F5344CB8AC3E}">
        <p14:creationId xmlns:p14="http://schemas.microsoft.com/office/powerpoint/2010/main" val="3399600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279</Words>
  <Application>Microsoft Office PowerPoint</Application>
  <PresentationFormat>Widescreen</PresentationFormat>
  <Paragraphs>33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Office Theme</vt:lpstr>
      <vt:lpstr>Project II and III</vt:lpstr>
      <vt:lpstr>PowerPoint Presentation</vt:lpstr>
      <vt:lpstr>Lorenz system</vt:lpstr>
      <vt:lpstr>OI algorithms: P^b is fixed and prescribed</vt:lpstr>
      <vt:lpstr>EKF : similar to OI, but P^b is evolving with tangent linear model approximation </vt:lpstr>
      <vt:lpstr>Inflation of Pb</vt:lpstr>
      <vt:lpstr>Results : OI (fully observed) MSE=0.4209 (initial perturbation sigma_n ~ 3*N(0,1)</vt:lpstr>
      <vt:lpstr> x_b with no DA : Quickly deviates from truth</vt:lpstr>
      <vt:lpstr>Observation : with observational noise ~ N(0,1)</vt:lpstr>
      <vt:lpstr>d_ob</vt:lpstr>
      <vt:lpstr> Correlation matrices compare: from Desroziers et al.</vt:lpstr>
      <vt:lpstr>PowerPoint Presentation</vt:lpstr>
      <vt:lpstr>OI : Not observing Z (MSE=0.6011)</vt:lpstr>
      <vt:lpstr>PowerPoint Presentation</vt:lpstr>
      <vt:lpstr>EKF results: fully observed (MSE=0.1260)</vt:lpstr>
      <vt:lpstr> The P_b used here is P_b(0) I tuned both P_b(0) and Q </vt:lpstr>
      <vt:lpstr>EKF results: Z is not observed (MSE=0.2125)</vt:lpstr>
      <vt:lpstr>EKF results : Z is not observed</vt:lpstr>
      <vt:lpstr> Validating the Tangent Linear Model  </vt:lpstr>
      <vt:lpstr>Over 1000 initial conditions : ergodicity is reached</vt:lpstr>
      <vt:lpstr>PowerPoint Presentation</vt:lpstr>
      <vt:lpstr>The 10^-35 in the beginning is artificial</vt:lpstr>
      <vt:lpstr>Is Pa and Pb positive definite and symmetric? </vt:lpstr>
      <vt:lpstr>Effectively 0</vt:lpstr>
      <vt:lpstr>Cos angle and ratio of magnitude of dob and doa 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Shan Leng</dc:creator>
  <cp:lastModifiedBy>Shan Leng</cp:lastModifiedBy>
  <cp:revision>1</cp:revision>
  <dcterms:created xsi:type="dcterms:W3CDTF">2025-05-01T19:37:38Z</dcterms:created>
  <dcterms:modified xsi:type="dcterms:W3CDTF">2025-05-01T20:31:05Z</dcterms:modified>
</cp:coreProperties>
</file>